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1" r:id="rId4"/>
    <p:sldId id="306" r:id="rId5"/>
    <p:sldId id="273" r:id="rId6"/>
    <p:sldId id="377" r:id="rId7"/>
    <p:sldId id="378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7" r:id="rId20"/>
    <p:sldId id="379" r:id="rId21"/>
    <p:sldId id="289" r:id="rId22"/>
    <p:sldId id="285" r:id="rId23"/>
    <p:sldId id="291" r:id="rId24"/>
    <p:sldId id="292" r:id="rId25"/>
    <p:sldId id="380" r:id="rId26"/>
    <p:sldId id="381" r:id="rId27"/>
    <p:sldId id="293" r:id="rId28"/>
    <p:sldId id="294" r:id="rId29"/>
    <p:sldId id="296" r:id="rId30"/>
    <p:sldId id="295" r:id="rId31"/>
    <p:sldId id="297" r:id="rId32"/>
    <p:sldId id="358" r:id="rId33"/>
    <p:sldId id="357" r:id="rId34"/>
    <p:sldId id="260" r:id="rId35"/>
    <p:sldId id="351" r:id="rId36"/>
    <p:sldId id="302" r:id="rId37"/>
    <p:sldId id="382" r:id="rId38"/>
    <p:sldId id="304" r:id="rId39"/>
    <p:sldId id="361" r:id="rId40"/>
    <p:sldId id="362" r:id="rId41"/>
    <p:sldId id="375" r:id="rId42"/>
    <p:sldId id="383" r:id="rId43"/>
    <p:sldId id="390" r:id="rId44"/>
    <p:sldId id="384" r:id="rId45"/>
    <p:sldId id="385" r:id="rId46"/>
    <p:sldId id="386" r:id="rId47"/>
    <p:sldId id="387" r:id="rId48"/>
    <p:sldId id="388" r:id="rId49"/>
    <p:sldId id="389" r:id="rId50"/>
    <p:sldId id="391" r:id="rId51"/>
    <p:sldId id="392" r:id="rId52"/>
    <p:sldId id="393" r:id="rId53"/>
    <p:sldId id="258" r:id="rId54"/>
    <p:sldId id="354" r:id="rId55"/>
    <p:sldId id="263" r:id="rId56"/>
    <p:sldId id="371" r:id="rId57"/>
    <p:sldId id="34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93" autoAdjust="0"/>
    <p:restoredTop sz="94340"/>
  </p:normalViewPr>
  <p:slideViewPr>
    <p:cSldViewPr snapToGrid="0" snapToObjects="1">
      <p:cViewPr varScale="1">
        <p:scale>
          <a:sx n="70" d="100"/>
          <a:sy n="70" d="100"/>
        </p:scale>
        <p:origin x="19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4FCC-37CF-5041-A0E3-BD99B3B2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3D375-FB8A-614B-AA8B-C0EFAD6C5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9AA93-A7EC-A647-9015-7AD664D6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9CB14-06BC-3D49-9F55-3086FD29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CAEB9-BDB9-FD49-9862-D0F562C6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0F75-924D-F44F-88FA-1DCCAA9B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2DD4D-0509-2C4A-928C-91CCF56BF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3B69F-7C26-354F-BB29-6C3EC22A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25C42-EB4F-754F-88AF-C17904C7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1439C-6903-644F-97FD-EDFB8A93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0AD60-B7A0-844F-A838-A11270B77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F740E-A60A-7545-A707-3CFAF91A7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D4DC9-A518-D94D-BB29-F6179E31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FA94-CAFA-D54B-8FD6-19FBFA6B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7D7DF-EE3B-8047-9203-C17357C2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F11F-0941-0C49-9911-810BF67F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ACDC-1AAF-E44D-904A-72A1B23A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A2CC1-E9E7-184D-8161-22126654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BC7A-3B2D-C74B-9958-13743600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368E5-2F3B-F240-9689-D8832B2A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6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C1B0-A47C-0A48-ADBA-4455D742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1CFA-638A-BB4D-9362-33A078A8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2C22A-96F0-9F48-A38D-3E1638F8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8A57D-F4CE-3D4E-8B7D-C392873B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9FC3-1A14-D549-BABE-C4DE3103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1A4B-7A31-C64D-9F9B-9D496F50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194C-3A40-2344-AF79-ED5D714D1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681A-8460-5041-897B-2D9C0C12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8ACF3-CBF2-E74B-AC09-A40205E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56A9D-AB2A-5546-8E5C-CFED2100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A66A5-FC72-0B4C-8A6B-7FDBD055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C65C-2F02-9C4E-A018-63DCC490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CEB7-B737-EF41-86AD-81EDE6AE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4ABD-2453-2C44-9F9C-B257B6966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B6951-B2AF-2942-B1B8-257B4B43D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B9E05-2562-B740-986C-03ECC43C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C4065-9C91-3A4B-BBFD-4A0B9719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7455D-96C4-064D-B929-38205257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FD77-F48A-D146-B86D-84F48D20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BE07-908E-DF45-80BA-D0C283D2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05A49-2050-F64D-9EEA-C0ACE90B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419C-8801-CF41-B058-D622CF27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A298A-AE34-E647-AA84-9D40303F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6864B-A848-0C4C-A340-DB2FB14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A2FCC-6DF5-F145-AED8-8EF86C1C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3AC18-7E2E-774D-8EC4-5896730F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7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84DB-7B73-794E-AA7A-D66A2A1A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3FCE-8A2E-4940-8A01-12685633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8705F-A585-E84F-B3AA-7B6436110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B53E0-AE88-F245-A3EB-C80928F8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96AB-03C8-D54C-BE59-CF95E4D8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091B3-1882-DB40-BACC-5F9E6C4D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2B77-B163-A34A-A627-484FAE4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96D00-8509-9546-95C4-4EA31582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603C2-0566-214F-ABEB-278E8011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3D17-7372-6147-9EA3-6EC7E139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32F31-1C8F-7944-94FB-F35A1C93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A7F97-7404-8D42-B0F8-AFF72A4E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7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A604E-6C4F-BB4F-B4BC-57D47114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C86FD-80BD-174A-B112-D73C6303B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964FA-B009-8747-B00E-D5000051E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1E0E6-1C46-A843-B367-2335BCF772B7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2A586-05F1-3245-BA74-A26B88586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7D3F8-34CB-E747-B8F3-43675F16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3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raj/vue-week-2-starter-composition/blob/main/styles.css" TargetMode="External"/><Relationship Id="rId2" Type="http://schemas.openxmlformats.org/officeDocument/2006/relationships/hyperlink" Target="https://github.com/claraj/vue-week-2-starter-composition/blob/main/student_sign_i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raj.github.io/vue-week-2-composition/student_sign_in.html" TargetMode="External"/><Relationship Id="rId4" Type="http://schemas.openxmlformats.org/officeDocument/2006/relationships/hyperlink" Target="https://github.com/claraj/vue-week-2-composi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5.0/components/aler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.getbootstrap.com/icons/trash-fill/" TargetMode="External"/><Relationship Id="rId2" Type="http://schemas.openxmlformats.org/officeDocument/2006/relationships/hyperlink" Target="https://icons.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E5F8-AF5B-DA41-979B-30E5FFB8B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CD5EA-EA9A-4F49-B908-AF93D504B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Adding interactivity</a:t>
            </a:r>
          </a:p>
          <a:p>
            <a:r>
              <a:rPr lang="en-US" sz="3200" dirty="0"/>
              <a:t>Forms, two-way data binding, events</a:t>
            </a:r>
          </a:p>
        </p:txBody>
      </p:sp>
    </p:spTree>
    <p:extLst>
      <p:ext uri="{BB962C8B-B14F-4D97-AF65-F5344CB8AC3E}">
        <p14:creationId xmlns:p14="http://schemas.microsoft.com/office/powerpoint/2010/main" val="267039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8035-9B06-1143-BFB6-517B12DA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01044" cy="1325563"/>
          </a:xfrm>
        </p:spPr>
        <p:txBody>
          <a:bodyPr/>
          <a:lstStyle/>
          <a:p>
            <a:r>
              <a:rPr lang="en-US" dirty="0"/>
              <a:t>Adding new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79C4-48CA-9E40-A5F2-7B24722E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45969"/>
            <a:ext cx="3501044" cy="3955819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dirty="0"/>
              <a:t>Add two new ref properties to Vue, </a:t>
            </a:r>
            <a:r>
              <a:rPr lang="en-US" b="1" dirty="0" err="1"/>
              <a:t>newStudentName</a:t>
            </a:r>
            <a:r>
              <a:rPr lang="en-US" dirty="0"/>
              <a:t> and </a:t>
            </a:r>
            <a:r>
              <a:rPr lang="en-US" b="1" dirty="0" err="1"/>
              <a:t>newStarID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will be linked to the name and star ID inputs using </a:t>
            </a:r>
            <a:r>
              <a:rPr lang="en-US" b="1" dirty="0"/>
              <a:t>v-model </a:t>
            </a:r>
          </a:p>
          <a:p>
            <a:endParaRPr lang="en-US" b="1" dirty="0"/>
          </a:p>
          <a:p>
            <a:r>
              <a:rPr lang="en-US" dirty="0"/>
              <a:t>So, the app will be able to read what the user has typed into the inputs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104F3-3534-4B42-B28F-07019B69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04" y="-3205"/>
            <a:ext cx="7360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9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C65E8-049D-6F46-872D-499CA03A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16" y="1765300"/>
            <a:ext cx="9096884" cy="509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31185-AF6B-D34E-BE2A-340472D6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3116" cy="1325563"/>
          </a:xfrm>
        </p:spPr>
        <p:txBody>
          <a:bodyPr>
            <a:normAutofit/>
          </a:bodyPr>
          <a:lstStyle/>
          <a:p>
            <a:r>
              <a:rPr lang="en-US" dirty="0"/>
              <a:t>v-model - connect </a:t>
            </a:r>
            <a:r>
              <a:rPr lang="en-US" dirty="0" err="1"/>
              <a:t>newStudentName</a:t>
            </a:r>
            <a:r>
              <a:rPr lang="en-US" dirty="0"/>
              <a:t> and </a:t>
            </a:r>
            <a:r>
              <a:rPr lang="en-US" dirty="0" err="1"/>
              <a:t>newStarID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321F-BDE7-0B43-9815-ADFAB2CD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2234"/>
            <a:ext cx="1954876" cy="3327400"/>
          </a:xfrm>
        </p:spPr>
        <p:txBody>
          <a:bodyPr>
            <a:normAutofit/>
          </a:bodyPr>
          <a:lstStyle/>
          <a:p>
            <a:r>
              <a:rPr lang="en-US" dirty="0"/>
              <a:t>Find the form</a:t>
            </a:r>
          </a:p>
          <a:p>
            <a:r>
              <a:rPr lang="en-US" dirty="0"/>
              <a:t>Add v-model attribute to each input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410E7-EB3C-4D42-A727-B241E7AF7E1B}"/>
              </a:ext>
            </a:extLst>
          </p:cNvPr>
          <p:cNvCxnSpPr>
            <a:cxnSpLocks/>
          </p:cNvCxnSpPr>
          <p:nvPr/>
        </p:nvCxnSpPr>
        <p:spPr>
          <a:xfrm flipH="1">
            <a:off x="10504714" y="2790687"/>
            <a:ext cx="849086" cy="6357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55E724-7568-814C-9695-46CC3234D49F}"/>
              </a:ext>
            </a:extLst>
          </p:cNvPr>
          <p:cNvCxnSpPr>
            <a:cxnSpLocks/>
          </p:cNvCxnSpPr>
          <p:nvPr/>
        </p:nvCxnSpPr>
        <p:spPr>
          <a:xfrm flipH="1">
            <a:off x="10504714" y="4072199"/>
            <a:ext cx="849086" cy="75929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2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89D2A-C02F-624C-B931-98F65651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47" y="1202950"/>
            <a:ext cx="7325828" cy="5596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6159A-058B-FA4F-A41C-3A242FAE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Check in the </a:t>
            </a:r>
            <a:r>
              <a:rPr lang="en-US" dirty="0" err="1"/>
              <a:t>Vue</a:t>
            </a:r>
            <a:r>
              <a:rPr lang="en-US" dirty="0"/>
              <a:t>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2ADE-BCE5-274F-B283-2BAA96FB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4" y="1825625"/>
            <a:ext cx="3521528" cy="4351338"/>
          </a:xfrm>
        </p:spPr>
        <p:txBody>
          <a:bodyPr/>
          <a:lstStyle/>
          <a:p>
            <a:r>
              <a:rPr lang="en-US" dirty="0"/>
              <a:t>Type some text in the Name and Star ID inputs </a:t>
            </a:r>
          </a:p>
          <a:p>
            <a:r>
              <a:rPr lang="en-US" dirty="0"/>
              <a:t>Look for the text you typed in the Vue data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8B357E-0535-0245-AAAB-F7E3BBE538CB}"/>
              </a:ext>
            </a:extLst>
          </p:cNvPr>
          <p:cNvCxnSpPr>
            <a:cxnSpLocks/>
          </p:cNvCxnSpPr>
          <p:nvPr/>
        </p:nvCxnSpPr>
        <p:spPr>
          <a:xfrm flipH="1">
            <a:off x="11076213" y="3591098"/>
            <a:ext cx="981337" cy="12410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97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A92BA2-C3B3-C24C-8494-A0CD86DF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214"/>
            <a:ext cx="12192000" cy="1293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6AC4F-B1ED-1343-8025-64F7ADE5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add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2AB2E-64C6-4A47-90BA-2194C5BC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the </a:t>
            </a:r>
            <a:r>
              <a:rPr lang="en-US" dirty="0" err="1"/>
              <a:t>Vue</a:t>
            </a:r>
            <a:r>
              <a:rPr lang="en-US" dirty="0"/>
              <a:t> app to respond to the button click event</a:t>
            </a:r>
          </a:p>
          <a:p>
            <a:r>
              <a:rPr lang="en-US" dirty="0"/>
              <a:t>Find the button, and add </a:t>
            </a:r>
            <a:r>
              <a:rPr lang="en-US" dirty="0" err="1"/>
              <a:t>v-on:click</a:t>
            </a:r>
            <a:r>
              <a:rPr lang="en-US" dirty="0"/>
              <a:t> attribute to call </a:t>
            </a:r>
            <a:r>
              <a:rPr lang="en-US" dirty="0" err="1"/>
              <a:t>addStudent</a:t>
            </a:r>
            <a:r>
              <a:rPr lang="en-US" dirty="0"/>
              <a:t>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26BED5-2BA1-9C46-95B8-19575CE1F894}"/>
              </a:ext>
            </a:extLst>
          </p:cNvPr>
          <p:cNvCxnSpPr>
            <a:cxnSpLocks/>
          </p:cNvCxnSpPr>
          <p:nvPr/>
        </p:nvCxnSpPr>
        <p:spPr>
          <a:xfrm flipH="1">
            <a:off x="8804812" y="3227786"/>
            <a:ext cx="1120584" cy="113394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3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3D0A-79C4-084E-90CF-AA8F96B4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73" y="108353"/>
            <a:ext cx="5045631" cy="1325563"/>
          </a:xfrm>
        </p:spPr>
        <p:txBody>
          <a:bodyPr/>
          <a:lstStyle/>
          <a:p>
            <a:r>
              <a:rPr lang="en-US" dirty="0" err="1"/>
              <a:t>addStudent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EAA8-6A1B-7B44-B16C-AB6D3039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73" y="1433916"/>
            <a:ext cx="5045631" cy="5166389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Define </a:t>
            </a:r>
            <a:r>
              <a:rPr lang="en-US" dirty="0" err="1"/>
              <a:t>addStudent</a:t>
            </a:r>
            <a:r>
              <a:rPr lang="en-US" dirty="0"/>
              <a:t> function, add it to the returned object</a:t>
            </a:r>
          </a:p>
          <a:p>
            <a:r>
              <a:rPr lang="en-US" dirty="0"/>
              <a:t>Make new student object from the values of the </a:t>
            </a:r>
            <a:r>
              <a:rPr lang="en-US" dirty="0" err="1"/>
              <a:t>newStudentName</a:t>
            </a:r>
            <a:r>
              <a:rPr lang="en-US" dirty="0"/>
              <a:t> and </a:t>
            </a:r>
            <a:r>
              <a:rPr lang="en-US" dirty="0" err="1"/>
              <a:t>newStarID</a:t>
            </a:r>
            <a:r>
              <a:rPr lang="en-US" dirty="0"/>
              <a:t> data </a:t>
            </a:r>
          </a:p>
          <a:p>
            <a:r>
              <a:rPr lang="en-US" dirty="0"/>
              <a:t>push onto the end of the </a:t>
            </a:r>
            <a:r>
              <a:rPr lang="en-US" dirty="0" err="1"/>
              <a:t>studentsList</a:t>
            </a:r>
            <a:r>
              <a:rPr lang="en-US" dirty="0"/>
              <a:t> array</a:t>
            </a:r>
          </a:p>
          <a:p>
            <a:r>
              <a:rPr lang="en-US" dirty="0"/>
              <a:t>Be careful to use the exact property names in the new student object: name, </a:t>
            </a:r>
            <a:r>
              <a:rPr lang="en-US" dirty="0" err="1"/>
              <a:t>starID</a:t>
            </a:r>
            <a:r>
              <a:rPr lang="en-US" dirty="0"/>
              <a:t> and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47F0C-4597-7942-9555-6D31DA02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502" y="0"/>
            <a:ext cx="572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FD6B-6398-9F46-9FC2-C0ACC3EB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460-F788-5045-B6A8-9D49D05E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31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add new students</a:t>
            </a:r>
          </a:p>
          <a:p>
            <a:endParaRPr lang="en-US" dirty="0"/>
          </a:p>
          <a:p>
            <a:r>
              <a:rPr lang="en-US" dirty="0"/>
              <a:t>Two issues:</a:t>
            </a:r>
          </a:p>
          <a:p>
            <a:pPr lvl="1"/>
            <a:r>
              <a:rPr lang="en-US" dirty="0"/>
              <a:t>No validation, can add students with no name/</a:t>
            </a:r>
            <a:r>
              <a:rPr lang="en-US" dirty="0" err="1"/>
              <a:t>StarID</a:t>
            </a:r>
            <a:r>
              <a:rPr lang="en-US" dirty="0"/>
              <a:t>, duplicate </a:t>
            </a:r>
            <a:r>
              <a:rPr lang="en-US" dirty="0" err="1"/>
              <a:t>starIDs</a:t>
            </a:r>
            <a:endParaRPr lang="en-US" dirty="0"/>
          </a:p>
          <a:p>
            <a:pPr lvl="1"/>
            <a:r>
              <a:rPr lang="en-US" dirty="0"/>
              <a:t>Added students' info stays in the form, user will have to delete the text to add a new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65D74-F280-6A40-A7A5-9292732DC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994" y="677863"/>
            <a:ext cx="6527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A29A1-337C-3B41-9C32-3F90456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89" y="1746508"/>
            <a:ext cx="7441383" cy="3633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87608-552F-1149-87ED-E065542A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info from form after adding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8B03-B052-A644-A33D-5D03DCF0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" y="1825625"/>
            <a:ext cx="36409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the </a:t>
            </a:r>
            <a:r>
              <a:rPr lang="en-US" dirty="0" err="1"/>
              <a:t>newStudentName.value</a:t>
            </a:r>
            <a:r>
              <a:rPr lang="en-US" dirty="0"/>
              <a:t> and </a:t>
            </a:r>
            <a:r>
              <a:rPr lang="en-US" dirty="0" err="1"/>
              <a:t>newStarID.value</a:t>
            </a:r>
            <a:r>
              <a:rPr lang="en-US" dirty="0"/>
              <a:t> to empty strings</a:t>
            </a:r>
          </a:p>
          <a:p>
            <a:r>
              <a:rPr lang="en-US" dirty="0"/>
              <a:t>v-model creates two-way data binding</a:t>
            </a:r>
          </a:p>
          <a:p>
            <a:r>
              <a:rPr lang="en-US" dirty="0"/>
              <a:t>If the form changes, the data in the app updates</a:t>
            </a:r>
          </a:p>
          <a:p>
            <a:r>
              <a:rPr lang="en-US" dirty="0"/>
              <a:t>And if the data in the app changes, the form updates 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E76F28-8D25-FF41-8E7C-6F423D2C9778}"/>
              </a:ext>
            </a:extLst>
          </p:cNvPr>
          <p:cNvCxnSpPr>
            <a:cxnSpLocks/>
          </p:cNvCxnSpPr>
          <p:nvPr/>
        </p:nvCxnSpPr>
        <p:spPr>
          <a:xfrm flipH="1" flipV="1">
            <a:off x="8570487" y="4465316"/>
            <a:ext cx="1787171" cy="1084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995E7C-876E-4840-A243-8FA04F515059}"/>
              </a:ext>
            </a:extLst>
          </p:cNvPr>
          <p:cNvCxnSpPr>
            <a:cxnSpLocks/>
          </p:cNvCxnSpPr>
          <p:nvPr/>
        </p:nvCxnSpPr>
        <p:spPr>
          <a:xfrm flipH="1" flipV="1">
            <a:off x="7980218" y="4780645"/>
            <a:ext cx="1483854" cy="7690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8FA553-B676-4544-BA98-6FD3F8C1E032}"/>
              </a:ext>
            </a:extLst>
          </p:cNvPr>
          <p:cNvSpPr txBox="1"/>
          <p:nvPr/>
        </p:nvSpPr>
        <p:spPr>
          <a:xfrm>
            <a:off x="8765803" y="5695495"/>
            <a:ext cx="27279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are set to two single quotes - an empty string</a:t>
            </a:r>
          </a:p>
        </p:txBody>
      </p:sp>
    </p:spTree>
    <p:extLst>
      <p:ext uri="{BB962C8B-B14F-4D97-AF65-F5344CB8AC3E}">
        <p14:creationId xmlns:p14="http://schemas.microsoft.com/office/powerpoint/2010/main" val="429123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A620-32F2-4B4D-92B5-E9F319C8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0BDB-A18B-164C-B49C-62353780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name and the </a:t>
            </a:r>
            <a:r>
              <a:rPr lang="en-US" dirty="0" err="1"/>
              <a:t>StarID</a:t>
            </a:r>
            <a:r>
              <a:rPr lang="en-US" dirty="0"/>
              <a:t> are both entered</a:t>
            </a:r>
          </a:p>
          <a:p>
            <a:r>
              <a:rPr lang="en-US" dirty="0"/>
              <a:t>Empty strings are false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422B8-A0A8-D84E-82DF-ADC3F695D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40" y="3188827"/>
            <a:ext cx="10838460" cy="33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9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9D043-AB10-CB4E-8BA5-F23F6778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346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E9229-AF18-CF4C-85E4-356E959B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28908"/>
            <a:ext cx="10515600" cy="1325563"/>
          </a:xfrm>
        </p:spPr>
        <p:txBody>
          <a:bodyPr/>
          <a:lstStyle/>
          <a:p>
            <a:r>
              <a:rPr lang="en-US" dirty="0"/>
              <a:t>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0EB07-3FA1-8C4F-BBD0-8FB4ECDD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09" y="1809792"/>
            <a:ext cx="4237644" cy="4245713"/>
          </a:xfrm>
        </p:spPr>
        <p:txBody>
          <a:bodyPr>
            <a:normAutofit/>
          </a:bodyPr>
          <a:lstStyle/>
          <a:p>
            <a:r>
              <a:rPr lang="en-US" dirty="0"/>
              <a:t>Feedback for the user if there is an error in the form</a:t>
            </a:r>
          </a:p>
          <a:p>
            <a:r>
              <a:rPr lang="en-US" dirty="0"/>
              <a:t>Add </a:t>
            </a:r>
            <a:r>
              <a:rPr lang="en-US" b="1" dirty="0" err="1"/>
              <a:t>formErrors</a:t>
            </a:r>
            <a:r>
              <a:rPr lang="en-US" dirty="0"/>
              <a:t> property, an empty array</a:t>
            </a:r>
          </a:p>
          <a:p>
            <a:r>
              <a:rPr lang="en-US" dirty="0"/>
              <a:t>Add to returned object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F56E4A-9C9A-6341-BA93-5CAC8FCB486D}"/>
              </a:ext>
            </a:extLst>
          </p:cNvPr>
          <p:cNvCxnSpPr>
            <a:cxnSpLocks/>
          </p:cNvCxnSpPr>
          <p:nvPr/>
        </p:nvCxnSpPr>
        <p:spPr>
          <a:xfrm flipH="1" flipV="1">
            <a:off x="8913340" y="2216629"/>
            <a:ext cx="834190" cy="150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5F1A4-03D6-6A4A-8AF3-F61BADA973CC}"/>
              </a:ext>
            </a:extLst>
          </p:cNvPr>
          <p:cNvCxnSpPr>
            <a:cxnSpLocks/>
          </p:cNvCxnSpPr>
          <p:nvPr/>
        </p:nvCxnSpPr>
        <p:spPr>
          <a:xfrm flipH="1" flipV="1">
            <a:off x="8079150" y="5211983"/>
            <a:ext cx="834190" cy="150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9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18B4B7-A556-4F41-9E01-8BC80187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7" y="1424787"/>
            <a:ext cx="10708228" cy="555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7ADDE-6884-DF4D-89CD-5EFEED89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4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053AD6-7439-974C-B126-A5DA97A8C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713" y="448814"/>
            <a:ext cx="3914912" cy="3907055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Clear </a:t>
            </a:r>
            <a:r>
              <a:rPr lang="en-US" dirty="0" err="1"/>
              <a:t>formErrors</a:t>
            </a:r>
            <a:r>
              <a:rPr lang="en-US" dirty="0"/>
              <a:t> first </a:t>
            </a:r>
          </a:p>
          <a:p>
            <a:r>
              <a:rPr lang="en-US" dirty="0"/>
              <a:t>Check each form input, add message to </a:t>
            </a:r>
            <a:r>
              <a:rPr lang="en-US" dirty="0" err="1"/>
              <a:t>formErrors</a:t>
            </a:r>
            <a:r>
              <a:rPr lang="en-US" dirty="0"/>
              <a:t> if data is not valid</a:t>
            </a:r>
          </a:p>
          <a:p>
            <a:r>
              <a:rPr lang="en-US" dirty="0"/>
              <a:t>Check length of </a:t>
            </a:r>
            <a:r>
              <a:rPr lang="en-US" dirty="0" err="1"/>
              <a:t>formErrors</a:t>
            </a:r>
            <a:r>
              <a:rPr lang="en-US" dirty="0"/>
              <a:t> and ensure it is 0 before adding new student</a:t>
            </a:r>
          </a:p>
        </p:txBody>
      </p:sp>
    </p:spTree>
    <p:extLst>
      <p:ext uri="{BB962C8B-B14F-4D97-AF65-F5344CB8AC3E}">
        <p14:creationId xmlns:p14="http://schemas.microsoft.com/office/powerpoint/2010/main" val="141910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302F-0598-764A-9718-12A78648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0D00-AD17-DE4D-9E02-022B579C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Start with these two files - make copies on your computer</a:t>
            </a:r>
          </a:p>
          <a:p>
            <a:r>
              <a:rPr lang="en-US" dirty="0" err="1"/>
              <a:t>student_sign_in.html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https://github.com/claraj/vue-week-2-starter-composition/blob/main/student_sign_in.html</a:t>
            </a:r>
            <a:endParaRPr lang="en-US" dirty="0"/>
          </a:p>
          <a:p>
            <a:r>
              <a:rPr lang="en-US" dirty="0" err="1"/>
              <a:t>styles.css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https://github.com/claraj/vue-week-2-starter-composition/blob/main/styles.css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Finished code here, for reference only </a:t>
            </a:r>
            <a:r>
              <a:rPr lang="en-US" dirty="0">
                <a:hlinkClick r:id="rId4"/>
              </a:rPr>
              <a:t>https://github.com/claraj/vue-week-2-composition</a:t>
            </a:r>
            <a:r>
              <a:rPr lang="en-US" dirty="0"/>
              <a:t> </a:t>
            </a:r>
          </a:p>
          <a:p>
            <a:r>
              <a:rPr lang="en-US" dirty="0"/>
              <a:t>Live site </a:t>
            </a:r>
            <a:r>
              <a:rPr lang="en-US" dirty="0">
                <a:hlinkClick r:id="rId5"/>
              </a:rPr>
              <a:t>https://claraj.github.io/vue-week-2-composition/student_sign_in.html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696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ADDE-6884-DF4D-89CD-5EFEED89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4"/>
            <a:ext cx="4348942" cy="1325563"/>
          </a:xfrm>
        </p:spPr>
        <p:txBody>
          <a:bodyPr/>
          <a:lstStyle/>
          <a:p>
            <a:r>
              <a:rPr lang="en-US" dirty="0"/>
              <a:t>Form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9AE2-3325-AD47-8158-E4AE3AED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79" y="99224"/>
            <a:ext cx="7318202" cy="1563321"/>
          </a:xfrm>
          <a:solidFill>
            <a:schemeClr val="bg1"/>
          </a:solidFill>
          <a:ln>
            <a:noFill/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Try clicking Add with no name or no </a:t>
            </a:r>
            <a:r>
              <a:rPr lang="en-US" dirty="0" err="1"/>
              <a:t>starID</a:t>
            </a:r>
            <a:r>
              <a:rPr lang="en-US" dirty="0"/>
              <a:t> or neither</a:t>
            </a:r>
          </a:p>
          <a:p>
            <a:r>
              <a:rPr lang="en-US" dirty="0"/>
              <a:t>Watch </a:t>
            </a:r>
            <a:r>
              <a:rPr lang="en-US" dirty="0" err="1"/>
              <a:t>Vue</a:t>
            </a:r>
            <a:r>
              <a:rPr lang="en-US" dirty="0"/>
              <a:t> dev tools </a:t>
            </a:r>
          </a:p>
          <a:p>
            <a:r>
              <a:rPr lang="en-US" b="1" dirty="0" err="1"/>
              <a:t>formErrors</a:t>
            </a:r>
            <a:r>
              <a:rPr lang="en-US" dirty="0"/>
              <a:t> should clear if name and </a:t>
            </a:r>
            <a:r>
              <a:rPr lang="en-US" dirty="0" err="1"/>
              <a:t>starID</a:t>
            </a:r>
            <a:r>
              <a:rPr lang="en-US" dirty="0"/>
              <a:t> are entered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C13F9-0EB6-9E4F-A456-E5E1DAB7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56" y="1828800"/>
            <a:ext cx="8447246" cy="46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9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2D634C-8076-0246-8D99-27D3A939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0" y="1413931"/>
            <a:ext cx="10932979" cy="3258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513DA-57A2-4846-B086-5435CD4C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error messages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C4A-7F65-6247-8174-72892249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10" y="4768510"/>
            <a:ext cx="7142018" cy="19061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Only show errors if the </a:t>
            </a:r>
            <a:r>
              <a:rPr lang="en-US" dirty="0" err="1"/>
              <a:t>formErrors</a:t>
            </a:r>
            <a:r>
              <a:rPr lang="en-US" dirty="0"/>
              <a:t> array has more than 0 elements </a:t>
            </a:r>
          </a:p>
          <a:p>
            <a:r>
              <a:rPr lang="en-US" dirty="0"/>
              <a:t>Use v-for to display one li element for each error </a:t>
            </a:r>
          </a:p>
          <a:p>
            <a:r>
              <a:rPr lang="en-US" dirty="0"/>
              <a:t>The </a:t>
            </a:r>
            <a:r>
              <a:rPr lang="en-US" b="1" dirty="0"/>
              <a:t>alert alert-danger </a:t>
            </a:r>
            <a:r>
              <a:rPr lang="en-US" dirty="0"/>
              <a:t>classes are from Bootstrap, for displaying the red/pink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D46C3-CB3E-7B4B-8231-924813D1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947" y="3452077"/>
            <a:ext cx="4015740" cy="28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B172D2-9EFB-8343-866B-A5536EC1A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20" y="3879716"/>
            <a:ext cx="8702849" cy="2857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2E12B9-37ED-834C-81E8-FC9D7A5B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6"/>
            <a:ext cx="10515600" cy="1325563"/>
          </a:xfrm>
        </p:spPr>
        <p:txBody>
          <a:bodyPr/>
          <a:lstStyle/>
          <a:p>
            <a:r>
              <a:rPr lang="en-US" dirty="0"/>
              <a:t>Validation with </a:t>
            </a:r>
            <a:r>
              <a:rPr lang="en-US" b="1" dirty="0"/>
              <a:t>.trim</a:t>
            </a:r>
            <a:r>
              <a:rPr lang="en-US" dirty="0"/>
              <a:t> – trimming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5F68-59FF-D445-9907-F99242CA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0891"/>
            <a:ext cx="10515600" cy="2503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entering spaces for a name and </a:t>
            </a:r>
            <a:r>
              <a:rPr lang="en-US" dirty="0" err="1"/>
              <a:t>StarID</a:t>
            </a:r>
            <a:r>
              <a:rPr lang="en-US" dirty="0"/>
              <a:t> </a:t>
            </a:r>
          </a:p>
          <a:p>
            <a:r>
              <a:rPr lang="en-US" dirty="0"/>
              <a:t>A new student with name = "    "  could be added </a:t>
            </a:r>
          </a:p>
          <a:p>
            <a:r>
              <a:rPr lang="en-US" dirty="0"/>
              <a:t>We could remove in the </a:t>
            </a:r>
            <a:r>
              <a:rPr lang="en-US" dirty="0" err="1"/>
              <a:t>addStudent</a:t>
            </a:r>
            <a:r>
              <a:rPr lang="en-US" dirty="0"/>
              <a:t> method e.g.</a:t>
            </a:r>
          </a:p>
          <a:p>
            <a:r>
              <a:rPr lang="en-US" dirty="0"/>
              <a:t>Better: Vue can help with the </a:t>
            </a:r>
            <a:r>
              <a:rPr lang="en-US" b="1" dirty="0"/>
              <a:t>.trim</a:t>
            </a:r>
            <a:r>
              <a:rPr lang="en-US" dirty="0"/>
              <a:t> modifier </a:t>
            </a:r>
          </a:p>
          <a:p>
            <a:r>
              <a:rPr lang="en-US" dirty="0"/>
              <a:t>Type spaces into the inputs, watch the value in Vue </a:t>
            </a:r>
            <a:r>
              <a:rPr lang="en-US" dirty="0" err="1"/>
              <a:t>devtools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B49534-7F31-FB43-ABDE-24D8162CDDC2}"/>
              </a:ext>
            </a:extLst>
          </p:cNvPr>
          <p:cNvCxnSpPr>
            <a:cxnSpLocks/>
          </p:cNvCxnSpPr>
          <p:nvPr/>
        </p:nvCxnSpPr>
        <p:spPr>
          <a:xfrm flipH="1">
            <a:off x="8605619" y="5338829"/>
            <a:ext cx="709577" cy="5965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244E50-6F87-FA45-9876-64CB6D05B1ED}"/>
              </a:ext>
            </a:extLst>
          </p:cNvPr>
          <p:cNvCxnSpPr>
            <a:cxnSpLocks/>
          </p:cNvCxnSpPr>
          <p:nvPr/>
        </p:nvCxnSpPr>
        <p:spPr>
          <a:xfrm flipH="1">
            <a:off x="8373088" y="4075089"/>
            <a:ext cx="641684" cy="5293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F278778-896D-9D47-B3C0-13E13BBCB0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088" y="2214770"/>
            <a:ext cx="3670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6B2C-9CDE-A948-948D-040C12B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present/absent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79C6-A5FE-4F4E-9C72-B3D12D9C9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template – add a checkbox to each table row </a:t>
            </a:r>
          </a:p>
          <a:p>
            <a:r>
              <a:rPr lang="en-US" b="1" dirty="0"/>
              <a:t>v-model="</a:t>
            </a:r>
            <a:r>
              <a:rPr lang="en-US" b="1" dirty="0" err="1"/>
              <a:t>student.present</a:t>
            </a:r>
            <a:r>
              <a:rPr lang="en-US" b="1" dirty="0"/>
              <a:t>"</a:t>
            </a:r>
          </a:p>
          <a:p>
            <a:r>
              <a:rPr lang="en-US" dirty="0"/>
              <a:t>Run and test – should see checkbox on each row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2EE1-8255-184A-A0D6-96B9D3FE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07" y="3311998"/>
            <a:ext cx="7359650" cy="33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49E2-B955-B241-B418-A5139EED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754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Checkboxes  look at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6A52-0ADE-0246-AD6B-8013DD8E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4"/>
            <a:ext cx="52578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and uncheck the checkboxes</a:t>
            </a:r>
          </a:p>
          <a:p>
            <a:r>
              <a:rPr lang="en-US" dirty="0"/>
              <a:t>Data updates in dev tools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581DA8-3930-9249-B013-3D50D2BCBE3F}"/>
              </a:ext>
            </a:extLst>
          </p:cNvPr>
          <p:cNvCxnSpPr>
            <a:cxnSpLocks/>
          </p:cNvCxnSpPr>
          <p:nvPr/>
        </p:nvCxnSpPr>
        <p:spPr>
          <a:xfrm flipH="1">
            <a:off x="9946105" y="5037221"/>
            <a:ext cx="737937" cy="62163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67FCF77-BD0F-394B-942F-87499D45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0809"/>
            <a:ext cx="10211602" cy="43120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E180A-61A8-5343-BAB1-6B337F921676}"/>
              </a:ext>
            </a:extLst>
          </p:cNvPr>
          <p:cNvCxnSpPr>
            <a:cxnSpLocks/>
          </p:cNvCxnSpPr>
          <p:nvPr/>
        </p:nvCxnSpPr>
        <p:spPr>
          <a:xfrm flipH="1">
            <a:off x="4405745" y="2899611"/>
            <a:ext cx="641684" cy="5293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479572-5019-ED46-8298-E32FEF0810FA}"/>
              </a:ext>
            </a:extLst>
          </p:cNvPr>
          <p:cNvCxnSpPr>
            <a:cxnSpLocks/>
          </p:cNvCxnSpPr>
          <p:nvPr/>
        </p:nvCxnSpPr>
        <p:spPr>
          <a:xfrm flipH="1">
            <a:off x="8525488" y="4227489"/>
            <a:ext cx="641684" cy="5293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58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12E9-2403-A64D-89F6-FA75BCC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98FA-DC91-2343-A2FF-771B102D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244" y="365125"/>
            <a:ext cx="4504113" cy="1603375"/>
          </a:xfrm>
        </p:spPr>
        <p:txBody>
          <a:bodyPr/>
          <a:lstStyle/>
          <a:p>
            <a:r>
              <a:rPr lang="en-US" dirty="0"/>
              <a:t>Extra feedback for user</a:t>
            </a:r>
          </a:p>
          <a:p>
            <a:r>
              <a:rPr lang="en-US" dirty="0"/>
              <a:t>Uses v-if and v-else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1F7B-17AA-AE48-9DE8-9D046184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4" y="1611717"/>
            <a:ext cx="9976733" cy="45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F6E6-0B29-0040-B0E0-97A562CB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browser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542B-7E62-054F-88A1-AEE352DE3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staying in sync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4FE49-168E-7749-9780-29D3066D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917074"/>
            <a:ext cx="889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6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3383-EF03-8543-B4EB-368B734B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AC18A-B8AE-AE48-BFB9-FE3A40D3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like to see a  'Welcome' message for the most recent student to sign in</a:t>
            </a:r>
          </a:p>
          <a:p>
            <a:r>
              <a:rPr lang="en-US" dirty="0"/>
              <a:t>When a student leaves, show a 'Goodbye' message</a:t>
            </a:r>
          </a:p>
          <a:p>
            <a:endParaRPr lang="en-US" dirty="0"/>
          </a:p>
          <a:p>
            <a:r>
              <a:rPr lang="en-US" dirty="0"/>
              <a:t>Can add a </a:t>
            </a:r>
            <a:r>
              <a:rPr lang="en-US" dirty="0" err="1"/>
              <a:t>v-on:change</a:t>
            </a:r>
            <a:r>
              <a:rPr lang="en-US" dirty="0"/>
              <a:t> event handler that calls a function when the checkbox is changed (checked or unchecked)</a:t>
            </a:r>
          </a:p>
        </p:txBody>
      </p:sp>
    </p:spTree>
    <p:extLst>
      <p:ext uri="{BB962C8B-B14F-4D97-AF65-F5344CB8AC3E}">
        <p14:creationId xmlns:p14="http://schemas.microsoft.com/office/powerpoint/2010/main" val="367001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118E3-D159-1147-B347-7460405F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61" y="3762999"/>
            <a:ext cx="8838277" cy="304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DC05AF-8520-0C4B-BA14-93BF547E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dirty="0"/>
              <a:t>Modify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326A-F591-AA42-929F-AE6A96E7B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3854"/>
            <a:ext cx="10899371" cy="4351338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 err="1"/>
              <a:t>v-on:change</a:t>
            </a:r>
            <a:r>
              <a:rPr lang="en-US" b="1" dirty="0"/>
              <a:t> </a:t>
            </a:r>
            <a:r>
              <a:rPr lang="en-US" dirty="0"/>
              <a:t>to the checkbox input</a:t>
            </a:r>
          </a:p>
          <a:p>
            <a:r>
              <a:rPr lang="en-US" dirty="0"/>
              <a:t>Event handler functions can be called with arguments</a:t>
            </a:r>
          </a:p>
          <a:p>
            <a:r>
              <a:rPr lang="en-US" b="1" dirty="0" err="1"/>
              <a:t>arrivedOrLeft</a:t>
            </a:r>
            <a:r>
              <a:rPr lang="en-US" dirty="0"/>
              <a:t> function can take an argument – in this case, the student object the row is for</a:t>
            </a:r>
          </a:p>
          <a:p>
            <a:r>
              <a:rPr lang="en-US" dirty="0"/>
              <a:t>So, we can tell who arrived, or left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18595-E763-5541-B355-B8FC4FBDD1A7}"/>
              </a:ext>
            </a:extLst>
          </p:cNvPr>
          <p:cNvCxnSpPr>
            <a:cxnSpLocks/>
          </p:cNvCxnSpPr>
          <p:nvPr/>
        </p:nvCxnSpPr>
        <p:spPr>
          <a:xfrm flipH="1">
            <a:off x="8618377" y="4607260"/>
            <a:ext cx="465221" cy="50482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59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D14F7-7361-1241-900B-3F6E0493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154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0F66A-FDC6-5E45-9A81-CEB41006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7705" cy="1325563"/>
          </a:xfrm>
        </p:spPr>
        <p:txBody>
          <a:bodyPr/>
          <a:lstStyle/>
          <a:p>
            <a:r>
              <a:rPr lang="en-US" dirty="0"/>
              <a:t>New Data - </a:t>
            </a:r>
            <a:r>
              <a:rPr lang="en-US" dirty="0" err="1"/>
              <a:t>mostRecentStudent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ED0D-66A7-F84E-98FA-B130DEAD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275" y="2023748"/>
            <a:ext cx="4482871" cy="4351338"/>
          </a:xfrm>
        </p:spPr>
        <p:txBody>
          <a:bodyPr/>
          <a:lstStyle/>
          <a:p>
            <a:r>
              <a:rPr lang="en-US" dirty="0"/>
              <a:t>Add new data attribute, </a:t>
            </a:r>
            <a:r>
              <a:rPr lang="en-US" dirty="0" err="1"/>
              <a:t>mostRecentStudent</a:t>
            </a:r>
            <a:endParaRPr lang="en-US" dirty="0"/>
          </a:p>
          <a:p>
            <a:r>
              <a:rPr lang="en-US" dirty="0"/>
              <a:t>Will hold an object, a copy of the most recent student to arrive or leave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2B8D9D-E462-084D-A7BD-96075400CB43}"/>
              </a:ext>
            </a:extLst>
          </p:cNvPr>
          <p:cNvCxnSpPr>
            <a:cxnSpLocks/>
          </p:cNvCxnSpPr>
          <p:nvPr/>
        </p:nvCxnSpPr>
        <p:spPr>
          <a:xfrm flipH="1">
            <a:off x="9219873" y="3608911"/>
            <a:ext cx="772025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32E81E-E619-DF42-86CD-5A14B457E216}"/>
              </a:ext>
            </a:extLst>
          </p:cNvPr>
          <p:cNvSpPr txBox="1"/>
          <p:nvPr/>
        </p:nvSpPr>
        <p:spPr>
          <a:xfrm>
            <a:off x="9991898" y="3147246"/>
            <a:ext cx="182048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This function is collapsed, don't delete it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C7A977-5B4A-8D44-9C97-841DC0D9467E}"/>
              </a:ext>
            </a:extLst>
          </p:cNvPr>
          <p:cNvCxnSpPr>
            <a:cxnSpLocks/>
          </p:cNvCxnSpPr>
          <p:nvPr/>
        </p:nvCxnSpPr>
        <p:spPr>
          <a:xfrm flipH="1">
            <a:off x="9491423" y="2709949"/>
            <a:ext cx="699981" cy="4246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C8E236-A968-5F4A-8A8B-8644CA532C92}"/>
              </a:ext>
            </a:extLst>
          </p:cNvPr>
          <p:cNvCxnSpPr>
            <a:cxnSpLocks/>
          </p:cNvCxnSpPr>
          <p:nvPr/>
        </p:nvCxnSpPr>
        <p:spPr>
          <a:xfrm flipH="1">
            <a:off x="8719397" y="5127369"/>
            <a:ext cx="77202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3C1A-6218-CF43-A498-ED4AB937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sign-in page – finished app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53D3-D903-3F4B-B4EA-5019D8A66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60"/>
            <a:ext cx="4593336" cy="44859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Show a table of student names and their </a:t>
            </a:r>
            <a:r>
              <a:rPr lang="en-US" dirty="0" err="1"/>
              <a:t>StarID</a:t>
            </a:r>
            <a:endParaRPr lang="en-US" dirty="0"/>
          </a:p>
          <a:p>
            <a:r>
              <a:rPr lang="en-US" dirty="0"/>
              <a:t>Can add a student – name and </a:t>
            </a:r>
            <a:r>
              <a:rPr lang="en-US" dirty="0" err="1"/>
              <a:t>StarID</a:t>
            </a:r>
            <a:r>
              <a:rPr lang="en-US" dirty="0"/>
              <a:t> are required</a:t>
            </a:r>
          </a:p>
          <a:p>
            <a:r>
              <a:rPr lang="en-US" dirty="0"/>
              <a:t>Check the box by the student's name in the table to sign in/out</a:t>
            </a:r>
          </a:p>
          <a:p>
            <a:r>
              <a:rPr lang="en-US" dirty="0"/>
              <a:t>Welcome and Goodbye message as students arrive and leave</a:t>
            </a:r>
          </a:p>
          <a:p>
            <a:r>
              <a:rPr lang="en-US" dirty="0"/>
              <a:t>Can delete a student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94919-D25B-FE42-B599-DF77670B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88" y="1901952"/>
            <a:ext cx="5686537" cy="41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6E7A-65AC-DD4C-BACF-57B01F4C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4" y="116648"/>
            <a:ext cx="5477516" cy="2410393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arrivedOrLeft</a:t>
            </a:r>
            <a:r>
              <a:rPr lang="en-US" dirty="0"/>
              <a:t>(student)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4B83-25E1-CE46-894C-612F2F6D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C798C-C82C-CF4E-90AD-C26352B57E21}"/>
              </a:ext>
            </a:extLst>
          </p:cNvPr>
          <p:cNvSpPr txBox="1"/>
          <p:nvPr/>
        </p:nvSpPr>
        <p:spPr>
          <a:xfrm>
            <a:off x="838200" y="2847132"/>
            <a:ext cx="409956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Run and test, check and un-check students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Look at the new </a:t>
            </a:r>
            <a:r>
              <a:rPr lang="en-US" sz="2800" b="1" dirty="0" err="1"/>
              <a:t>mostRecentStudent</a:t>
            </a:r>
            <a:r>
              <a:rPr lang="en-US" sz="2800" dirty="0"/>
              <a:t> property in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4B30-77C3-E34C-BC67-7AC09698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61" y="0"/>
            <a:ext cx="5655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9B99-A45E-C543-9EB4-8C8FE91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60" y="44854"/>
            <a:ext cx="10515600" cy="1325563"/>
          </a:xfrm>
        </p:spPr>
        <p:txBody>
          <a:bodyPr/>
          <a:lstStyle/>
          <a:p>
            <a:r>
              <a:rPr lang="en-US" dirty="0"/>
              <a:t>Display message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362-10B9-4447-98AD-79019741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3" y="1370417"/>
            <a:ext cx="11209867" cy="4351338"/>
          </a:xfrm>
        </p:spPr>
        <p:txBody>
          <a:bodyPr/>
          <a:lstStyle/>
          <a:p>
            <a:r>
              <a:rPr lang="en-US" b="1" dirty="0"/>
              <a:t>v-if</a:t>
            </a:r>
            <a:r>
              <a:rPr lang="en-US" dirty="0"/>
              <a:t> Show &lt;div&gt; if there is a </a:t>
            </a:r>
            <a:r>
              <a:rPr lang="en-US" dirty="0" err="1"/>
              <a:t>mostRecentStudent.name</a:t>
            </a:r>
            <a:endParaRPr lang="en-US" dirty="0"/>
          </a:p>
          <a:p>
            <a:r>
              <a:rPr lang="en-US" dirty="0"/>
              <a:t>Within this div, use v-if and v-else to decide what message to show </a:t>
            </a:r>
          </a:p>
          <a:p>
            <a:r>
              <a:rPr lang="en-US" b="1" dirty="0"/>
              <a:t>v-if</a:t>
            </a:r>
            <a:r>
              <a:rPr lang="en-US" dirty="0"/>
              <a:t> If </a:t>
            </a:r>
            <a:r>
              <a:rPr lang="en-US" dirty="0" err="1"/>
              <a:t>mostRecentStudent.present</a:t>
            </a:r>
            <a:r>
              <a:rPr lang="en-US" dirty="0"/>
              <a:t>, show welcome message</a:t>
            </a:r>
          </a:p>
          <a:p>
            <a:r>
              <a:rPr lang="en-US" b="1" dirty="0"/>
              <a:t>v-else</a:t>
            </a:r>
            <a:r>
              <a:rPr lang="en-US" dirty="0"/>
              <a:t> Else, show goodbye message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BD448-B278-5A46-B0C6-6D388A8B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92" y="3473537"/>
            <a:ext cx="8960428" cy="33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6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9B99-A45E-C543-9EB4-8C8FE91F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message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362-10B9-4447-98AD-79019741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1825625"/>
            <a:ext cx="11209867" cy="4351338"/>
          </a:xfrm>
        </p:spPr>
        <p:txBody>
          <a:bodyPr/>
          <a:lstStyle/>
          <a:p>
            <a:r>
              <a:rPr lang="en-US" dirty="0"/>
              <a:t>Test by checking and unchecking the checkboxes in the table</a:t>
            </a:r>
          </a:p>
          <a:p>
            <a:r>
              <a:rPr lang="en-US" dirty="0"/>
              <a:t>In the screenshots, B. Student arrives;  A. Student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3CF01-3D40-C241-81AD-762600E8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19" y="3075708"/>
            <a:ext cx="4640468" cy="358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195F0-6AE2-3E4F-9FCB-25BB2BA5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5708"/>
            <a:ext cx="4640468" cy="36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86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0063-592F-A54E-87D5-6908100E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choose different color alerts for welcome and goodbye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F516-6F58-E041-81F2-639F13E4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https://getbootstrap.com/docs/5.0/components/alerts/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78E0A-AE28-BB4C-A3F2-39DA7738E3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708" y="2943545"/>
            <a:ext cx="2804583" cy="3233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B9F8F-BBA3-604B-89FA-E33A5E596E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50" y="2893010"/>
            <a:ext cx="3181350" cy="3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8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A26A-497C-2B42-9A8F-3E599844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v-if and v-else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C8D2-6372-6C4A-AA3C-C60B934A4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613"/>
            <a:ext cx="10515600" cy="3193520"/>
          </a:xfrm>
        </p:spPr>
        <p:txBody>
          <a:bodyPr/>
          <a:lstStyle/>
          <a:p>
            <a:r>
              <a:rPr lang="en-US" dirty="0"/>
              <a:t>Elements are added, or removed from DOM based on the truth of the expression after v-if</a:t>
            </a:r>
          </a:p>
          <a:p>
            <a:r>
              <a:rPr lang="en-US" dirty="0"/>
              <a:t>So, if </a:t>
            </a:r>
            <a:r>
              <a:rPr lang="en-US" dirty="0" err="1"/>
              <a:t>mostRecentStudent.name</a:t>
            </a:r>
            <a:r>
              <a:rPr lang="en-US" dirty="0"/>
              <a:t> is true, the welcome div element is part of the DOM</a:t>
            </a:r>
          </a:p>
          <a:p>
            <a:r>
              <a:rPr lang="en-US" dirty="0"/>
              <a:t>If </a:t>
            </a:r>
            <a:r>
              <a:rPr lang="en-US" dirty="0" err="1"/>
              <a:t>mostRecentStudent.name</a:t>
            </a:r>
            <a:r>
              <a:rPr lang="en-US" dirty="0"/>
              <a:t> is false, the welcome element div element is removed (or not added) to the DOM; the goodbye element is added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C948-C508-4D42-B9D8-09818E79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48" y="4660636"/>
            <a:ext cx="7008823" cy="20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5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D6E3-B82C-7E42-BFF7-FC8BC43D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styles with Vue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10B7-3F4A-8547-85F5-AC8A5492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690688"/>
            <a:ext cx="6879167" cy="4351338"/>
          </a:xfrm>
        </p:spPr>
        <p:txBody>
          <a:bodyPr/>
          <a:lstStyle/>
          <a:p>
            <a:r>
              <a:rPr lang="en-US" dirty="0"/>
              <a:t>Display present, and absent students using different styles</a:t>
            </a:r>
          </a:p>
          <a:p>
            <a:r>
              <a:rPr lang="en-US" dirty="0"/>
              <a:t>Make it easier to differentiate who is here and who isn't</a:t>
            </a:r>
          </a:p>
          <a:p>
            <a:r>
              <a:rPr lang="en-US" dirty="0"/>
              <a:t>For students who need to sign in, use styles to make their names more prominent so easier to find</a:t>
            </a:r>
          </a:p>
          <a:p>
            <a:r>
              <a:rPr lang="en-US" dirty="0"/>
              <a:t>Use </a:t>
            </a:r>
            <a:r>
              <a:rPr lang="en-US" b="1" dirty="0" err="1"/>
              <a:t>v-bind:class</a:t>
            </a:r>
            <a:r>
              <a:rPr lang="en-US" dirty="0"/>
              <a:t> to set the class element for each row, depending on if a student is present or not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85BAA-DAF0-4341-BC55-E3FA253850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599" y="2036946"/>
            <a:ext cx="4210302" cy="253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99828-0220-1F4E-A2BC-2945D87FB3D3}"/>
              </a:ext>
            </a:extLst>
          </p:cNvPr>
          <p:cNvSpPr txBox="1"/>
          <p:nvPr/>
        </p:nvSpPr>
        <p:spPr>
          <a:xfrm>
            <a:off x="7874001" y="4775199"/>
            <a:ext cx="369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Easier for B. Student to find their name, if their name is bold. </a:t>
            </a:r>
          </a:p>
          <a:p>
            <a:r>
              <a:rPr lang="en-US" dirty="0"/>
              <a:t>A. Student and C. Student are already here so their names are gray.</a:t>
            </a:r>
          </a:p>
        </p:txBody>
      </p:sp>
    </p:spTree>
    <p:extLst>
      <p:ext uri="{BB962C8B-B14F-4D97-AF65-F5344CB8AC3E}">
        <p14:creationId xmlns:p14="http://schemas.microsoft.com/office/powerpoint/2010/main" val="178939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D6E3-B82C-7E42-BFF7-FC8BC43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06"/>
            <a:ext cx="10515600" cy="1325563"/>
          </a:xfrm>
        </p:spPr>
        <p:txBody>
          <a:bodyPr/>
          <a:lstStyle/>
          <a:p>
            <a:r>
              <a:rPr lang="en-US" dirty="0"/>
              <a:t>Setting styles based on Vue data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10B7-3F4A-8547-85F5-AC8A5492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9" y="1322734"/>
            <a:ext cx="11488188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v-bind:class</a:t>
            </a:r>
            <a:r>
              <a:rPr lang="en-US" dirty="0"/>
              <a:t>, the value is an object</a:t>
            </a:r>
          </a:p>
          <a:p>
            <a:r>
              <a:rPr lang="en-US" dirty="0"/>
              <a:t>The present class is added to this &lt;tr&gt; if the value </a:t>
            </a:r>
            <a:r>
              <a:rPr lang="en-US" dirty="0" err="1"/>
              <a:t>student.present</a:t>
            </a:r>
            <a:r>
              <a:rPr lang="en-US" dirty="0"/>
              <a:t>, is true</a:t>
            </a:r>
          </a:p>
          <a:p>
            <a:r>
              <a:rPr lang="en-US" dirty="0"/>
              <a:t>The absent class is added to this &lt;tr&gt; if the value !</a:t>
            </a:r>
            <a:r>
              <a:rPr lang="en-US" dirty="0" err="1"/>
              <a:t>student.present</a:t>
            </a:r>
            <a:r>
              <a:rPr lang="en-US" dirty="0"/>
              <a:t>, is true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93BC01-3403-134F-851F-218A6E312F12}"/>
              </a:ext>
            </a:extLst>
          </p:cNvPr>
          <p:cNvCxnSpPr>
            <a:cxnSpLocks/>
          </p:cNvCxnSpPr>
          <p:nvPr/>
        </p:nvCxnSpPr>
        <p:spPr>
          <a:xfrm flipH="1" flipV="1">
            <a:off x="9162402" y="4345690"/>
            <a:ext cx="1588457" cy="14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2B70465-B228-5540-8E2F-371973B5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4" y="3165894"/>
            <a:ext cx="10716491" cy="33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1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D6E3-B82C-7E42-BFF7-FC8BC43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973"/>
            <a:ext cx="10515600" cy="1325563"/>
          </a:xfrm>
        </p:spPr>
        <p:txBody>
          <a:bodyPr/>
          <a:lstStyle/>
          <a:p>
            <a:r>
              <a:rPr lang="en-US" dirty="0"/>
              <a:t>Setting styles with Vue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10B7-3F4A-8547-85F5-AC8A5492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dirty="0"/>
              <a:t>These styles were provided in </a:t>
            </a:r>
            <a:r>
              <a:rPr lang="en-US" dirty="0" err="1"/>
              <a:t>styles.css</a:t>
            </a:r>
            <a:endParaRPr lang="en-US" dirty="0"/>
          </a:p>
          <a:p>
            <a:r>
              <a:rPr lang="en-US" dirty="0"/>
              <a:t>Test in browser, change styles if preferred </a:t>
            </a:r>
          </a:p>
          <a:p>
            <a:r>
              <a:rPr lang="en-US" dirty="0"/>
              <a:t>Note classes added to HTML 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93BC01-3403-134F-851F-218A6E312F12}"/>
              </a:ext>
            </a:extLst>
          </p:cNvPr>
          <p:cNvCxnSpPr>
            <a:cxnSpLocks/>
          </p:cNvCxnSpPr>
          <p:nvPr/>
        </p:nvCxnSpPr>
        <p:spPr>
          <a:xfrm flipH="1" flipV="1">
            <a:off x="9162402" y="4345690"/>
            <a:ext cx="1588457" cy="14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69C4C24-5CA6-774F-A8AE-145EE15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076927"/>
            <a:ext cx="10807700" cy="35941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6048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3DD5-DDCD-EC42-BED1-B89E408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styles.css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BE1FB2-BF8E-604D-AEFA-CF6A0422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2765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 your own style(s) for .present and .absent if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16AEA-45E7-1D4B-9E16-D227DA5B521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94667-4F98-8447-B074-5697267A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5562"/>
            <a:ext cx="471276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860C-5954-1241-AF68-8FC7F726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v-for and </a:t>
            </a:r>
            <a:r>
              <a:rPr lang="en-US" dirty="0" err="1"/>
              <a:t>v-bind:key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65DB-0801-264F-AC16-275727E41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Vue is reactive, and if the number of students changes, or the data about one student changes, the HTML is changed</a:t>
            </a:r>
          </a:p>
          <a:p>
            <a:r>
              <a:rPr lang="en-US" dirty="0"/>
              <a:t>By default, Vue will re-draw the entire table, and this can be quite slow</a:t>
            </a:r>
          </a:p>
          <a:p>
            <a:endParaRPr lang="en-US" dirty="0"/>
          </a:p>
          <a:p>
            <a:r>
              <a:rPr lang="en-US" dirty="0"/>
              <a:t>Often, only a small amount of data has changed so only a small part of HTML needs to be updated - it would be more efficient if Vue could figure out what part of the HTML needs to be changed </a:t>
            </a:r>
          </a:p>
          <a:p>
            <a:r>
              <a:rPr lang="en-US" dirty="0" err="1"/>
              <a:t>v-bind:key</a:t>
            </a:r>
            <a:r>
              <a:rPr lang="en-US" dirty="0"/>
              <a:t> is used to associate a unique piece of data, with each HTML item generated with v-for</a:t>
            </a:r>
          </a:p>
          <a:p>
            <a:pPr lvl="1"/>
            <a:r>
              <a:rPr lang="en-US" dirty="0"/>
              <a:t>For example, the </a:t>
            </a:r>
            <a:r>
              <a:rPr lang="en-US" dirty="0" err="1"/>
              <a:t>starID</a:t>
            </a:r>
            <a:r>
              <a:rPr lang="en-US" dirty="0"/>
              <a:t> for each student should be unique </a:t>
            </a:r>
          </a:p>
          <a:p>
            <a:r>
              <a:rPr lang="en-US" dirty="0"/>
              <a:t>When something in the list changes, Vue can identify exactly which piece of HTML needs to change, and only change that</a:t>
            </a:r>
          </a:p>
          <a:p>
            <a:r>
              <a:rPr lang="en-US" dirty="0"/>
              <a:t>So, using </a:t>
            </a:r>
            <a:r>
              <a:rPr lang="en-US" dirty="0" err="1"/>
              <a:t>v-bind:key</a:t>
            </a:r>
            <a:r>
              <a:rPr lang="en-US" dirty="0"/>
              <a:t> is optional, but makes page updates faster for larger data sets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5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51ED-3953-8E4D-BC33-A2CA864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HTML is written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9353-40D7-084A-9B15-79541E89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Bootstrap, but Bootstrap is not necessary for Vue </a:t>
            </a:r>
          </a:p>
          <a:p>
            <a:r>
              <a:rPr lang="en-US" dirty="0"/>
              <a:t>Only to make the page look a little nicer, for example, tables and alerts</a:t>
            </a:r>
          </a:p>
          <a:p>
            <a:endParaRPr lang="en-US" dirty="0"/>
          </a:p>
          <a:p>
            <a:r>
              <a:rPr lang="en-US" dirty="0"/>
              <a:t>You'll create the Vue app and complete the template/view</a:t>
            </a:r>
          </a:p>
          <a:p>
            <a:r>
              <a:rPr lang="en-US" dirty="0"/>
              <a:t>Look for the TODO comments in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031264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0D3A15-33A0-8D40-8BC5-6FB20911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933" y="1145329"/>
            <a:ext cx="5977046" cy="1797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4F74A-D34F-9A40-A68D-A641BCAD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194967"/>
            <a:ext cx="1085850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A10FFB-40A3-B043-A4D9-75AC6188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v-bind:key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FB14-BDED-2544-9BF2-974B867B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2814" cy="1434663"/>
          </a:xfrm>
        </p:spPr>
        <p:txBody>
          <a:bodyPr/>
          <a:lstStyle/>
          <a:p>
            <a:r>
              <a:rPr lang="en-US" dirty="0"/>
              <a:t>Errors list - error message as key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D23B2-CA07-CE4B-A3DF-EF33D211FB45}"/>
              </a:ext>
            </a:extLst>
          </p:cNvPr>
          <p:cNvCxnSpPr>
            <a:cxnSpLocks/>
          </p:cNvCxnSpPr>
          <p:nvPr/>
        </p:nvCxnSpPr>
        <p:spPr>
          <a:xfrm flipH="1" flipV="1">
            <a:off x="9784377" y="2171512"/>
            <a:ext cx="521326" cy="598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2D78F-687B-D345-BBBA-50CD3A9E9ACD}"/>
              </a:ext>
            </a:extLst>
          </p:cNvPr>
          <p:cNvCxnSpPr>
            <a:cxnSpLocks/>
          </p:cNvCxnSpPr>
          <p:nvPr/>
        </p:nvCxnSpPr>
        <p:spPr>
          <a:xfrm>
            <a:off x="4544658" y="3975670"/>
            <a:ext cx="276356" cy="6564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E7F74A-5D7A-D146-8D88-A5DD83F7879D}"/>
              </a:ext>
            </a:extLst>
          </p:cNvPr>
          <p:cNvSpPr txBox="1">
            <a:spLocks/>
          </p:cNvSpPr>
          <p:nvPr/>
        </p:nvSpPr>
        <p:spPr>
          <a:xfrm>
            <a:off x="838200" y="3286959"/>
            <a:ext cx="5975537" cy="82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Student table, student </a:t>
            </a:r>
            <a:r>
              <a:rPr lang="en-US" dirty="0" err="1"/>
              <a:t>starID</a:t>
            </a:r>
            <a:r>
              <a:rPr lang="en-US" dirty="0"/>
              <a:t> as key</a:t>
            </a:r>
          </a:p>
        </p:txBody>
      </p:sp>
    </p:spTree>
    <p:extLst>
      <p:ext uri="{BB962C8B-B14F-4D97-AF65-F5344CB8AC3E}">
        <p14:creationId xmlns:p14="http://schemas.microsoft.com/office/powerpoint/2010/main" val="100576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BB62-A6B2-9E44-9F40-BE5D6A78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DB8B-9C52-3D46-B0BC-F0653C79D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0" y="1542993"/>
            <a:ext cx="5476470" cy="174069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Add delete button with icon to row </a:t>
            </a:r>
          </a:p>
          <a:p>
            <a:r>
              <a:rPr lang="en-US" dirty="0"/>
              <a:t>Uses Bootstrap icon from </a:t>
            </a:r>
            <a:r>
              <a:rPr lang="en-US" dirty="0">
                <a:hlinkClick r:id="rId2"/>
              </a:rPr>
              <a:t>https://icons.getbootstrap.com/</a:t>
            </a:r>
            <a:r>
              <a:rPr lang="en-US" dirty="0"/>
              <a:t> </a:t>
            </a:r>
          </a:p>
          <a:p>
            <a:r>
              <a:rPr lang="en-US" dirty="0"/>
              <a:t>This library was added to the HTML, see head element </a:t>
            </a:r>
          </a:p>
          <a:p>
            <a:r>
              <a:rPr lang="en-US" dirty="0">
                <a:hlinkClick r:id="rId3"/>
              </a:rPr>
              <a:t>https://icons.getbootstrap.com/icons/trash-fill/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D454A-EA81-7848-8EAB-56C7360F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2" y="3374664"/>
            <a:ext cx="11514433" cy="3118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89045-895D-3840-B13D-1ABFCFCB6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120" y="97685"/>
            <a:ext cx="5367135" cy="3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2E9-455C-C24D-B457-3F1A7333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80012-27EB-FC4D-9F9D-BFF0CCFC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754"/>
            <a:ext cx="10515600" cy="4351338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v-on:click</a:t>
            </a:r>
            <a:r>
              <a:rPr lang="en-US" dirty="0"/>
              <a:t> and call </a:t>
            </a:r>
            <a:r>
              <a:rPr lang="en-US" dirty="0" err="1"/>
              <a:t>deleteStudent</a:t>
            </a:r>
            <a:r>
              <a:rPr lang="en-US" dirty="0"/>
              <a:t> function, passing student object as an argument</a:t>
            </a:r>
          </a:p>
          <a:p>
            <a:r>
              <a:rPr lang="en-US" dirty="0"/>
              <a:t>We need to write the </a:t>
            </a:r>
            <a:r>
              <a:rPr lang="en-US" dirty="0" err="1"/>
              <a:t>deleteStudent</a:t>
            </a:r>
            <a:r>
              <a:rPr lang="en-US" dirty="0"/>
              <a:t> function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CD79E-D38B-6B4A-9202-3C900510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93" y="2936875"/>
            <a:ext cx="10731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2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79FD-D9DA-C740-8EFE-DEFB0CB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deleteStudent</a:t>
            </a:r>
            <a:r>
              <a:rPr lang="en-US" dirty="0"/>
              <a:t> - things we've already 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3A86-EC03-7D45-BE38-008D7F2CC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855107"/>
            <a:ext cx="2068285" cy="46377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new array</a:t>
            </a:r>
          </a:p>
          <a:p>
            <a:r>
              <a:rPr lang="en-US" dirty="0"/>
              <a:t>loop over existing students, check each student</a:t>
            </a:r>
          </a:p>
          <a:p>
            <a:r>
              <a:rPr lang="en-US" dirty="0"/>
              <a:t>If this isn't the student to delete, add it to new array</a:t>
            </a:r>
          </a:p>
          <a:p>
            <a:r>
              <a:rPr lang="en-US" dirty="0"/>
              <a:t>So, the student to delete won't be added to the new array</a:t>
            </a:r>
          </a:p>
          <a:p>
            <a:r>
              <a:rPr lang="en-US" dirty="0"/>
              <a:t>Replace the </a:t>
            </a:r>
            <a:r>
              <a:rPr lang="en-US" dirty="0" err="1"/>
              <a:t>studentList</a:t>
            </a:r>
            <a:r>
              <a:rPr lang="en-US" dirty="0"/>
              <a:t> value with the new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4011D-537A-BF48-B318-51C0666C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8" y="1825625"/>
            <a:ext cx="9285456" cy="38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0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E21F-9560-5A45-A143-C8E1E128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deleteStudent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15ED-BB33-FD4E-A452-E86416DF6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Alternative - use filter function to filter out the </a:t>
            </a:r>
            <a:r>
              <a:rPr lang="en-US" dirty="0" err="1"/>
              <a:t>studentToDelete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delete student function, add to return object</a:t>
            </a:r>
          </a:p>
          <a:p>
            <a:endParaRPr lang="en-US" dirty="0"/>
          </a:p>
          <a:p>
            <a:r>
              <a:rPr lang="en-US" dirty="0"/>
              <a:t>Run and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63F18-964C-0A4F-A87C-FBD09EE8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70" y="269648"/>
            <a:ext cx="7413391" cy="63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75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679-A876-B244-8CA4-B8134FBC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"are you sure" message would be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D6317-9B84-304C-892D-13B0FEF14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3543"/>
            <a:ext cx="3897086" cy="2323420"/>
          </a:xfrm>
        </p:spPr>
        <p:txBody>
          <a:bodyPr/>
          <a:lstStyle/>
          <a:p>
            <a:r>
              <a:rPr lang="en-US" dirty="0"/>
              <a:t>Better user experience, harder to accidentally delete a student</a:t>
            </a:r>
          </a:p>
          <a:p>
            <a:r>
              <a:rPr lang="en-US" dirty="0"/>
              <a:t>Use the browser confirm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EFDDA-44A8-624F-8CE3-C7E10D8F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1545771"/>
            <a:ext cx="9107611" cy="181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D21E5-E3ED-414A-A962-2B0895CB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3498949"/>
            <a:ext cx="6485164" cy="32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19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9458-5483-4D4A-B26D-1274086E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4486" cy="1626961"/>
          </a:xfrm>
        </p:spPr>
        <p:txBody>
          <a:bodyPr/>
          <a:lstStyle/>
          <a:p>
            <a:r>
              <a:rPr lang="en-US" dirty="0"/>
              <a:t>Sorting students in alphabetical 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8CEA9-DD9C-0842-98A1-ED1FFF30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043"/>
            <a:ext cx="5040086" cy="4037920"/>
          </a:xfrm>
        </p:spPr>
        <p:txBody>
          <a:bodyPr/>
          <a:lstStyle/>
          <a:p>
            <a:r>
              <a:rPr lang="en-US" dirty="0"/>
              <a:t>Our app can keep the students in the order they were added</a:t>
            </a:r>
          </a:p>
          <a:p>
            <a:r>
              <a:rPr lang="en-US" dirty="0"/>
              <a:t>But it can present the students in alphabetically order by using a computed property </a:t>
            </a:r>
          </a:p>
          <a:p>
            <a:endParaRPr lang="en-US" dirty="0"/>
          </a:p>
          <a:p>
            <a:r>
              <a:rPr lang="en-US" dirty="0"/>
              <a:t>Add computed to the imports, new computed property, add to return object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D925-9191-214F-B912-1A9A561B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513" y="0"/>
            <a:ext cx="4414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9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2863-13CD-794C-9C6A-FB64983F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student list computed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A97C-E752-3A47-881C-4E301D7E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4056" cy="4351338"/>
          </a:xfrm>
        </p:spPr>
        <p:txBody>
          <a:bodyPr/>
          <a:lstStyle/>
          <a:p>
            <a:r>
              <a:rPr lang="en-US" dirty="0"/>
              <a:t>How do we decide if one student is before, or after another one in a list?</a:t>
            </a:r>
          </a:p>
          <a:p>
            <a:r>
              <a:rPr lang="en-US" dirty="0" err="1"/>
              <a:t>localeCompare</a:t>
            </a:r>
            <a:r>
              <a:rPr lang="en-US" dirty="0"/>
              <a:t> function returns a value that indicates if a string is alphabetically before, after, or equivalent to another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64AE9-D294-EE43-B846-55A55B59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18" y="3688970"/>
            <a:ext cx="9334564" cy="2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6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3031-BDA8-D343-B63F-D8579096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table, replace </a:t>
            </a:r>
            <a:r>
              <a:rPr lang="en-US" dirty="0" err="1"/>
              <a:t>studentList</a:t>
            </a:r>
            <a:r>
              <a:rPr lang="en-US" dirty="0"/>
              <a:t> with </a:t>
            </a:r>
            <a:r>
              <a:rPr lang="en-US" dirty="0" err="1"/>
              <a:t>sortedStudent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ADA0-933C-954E-9B7F-CF1FAAC0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Test, observe in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4C6D-BD77-2142-80B2-D1AA2F43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6" y="2780700"/>
            <a:ext cx="11744778" cy="38786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F788BA-9F07-3C4B-BA8D-520515E78CCD}"/>
              </a:ext>
            </a:extLst>
          </p:cNvPr>
          <p:cNvCxnSpPr>
            <a:cxnSpLocks/>
          </p:cNvCxnSpPr>
          <p:nvPr/>
        </p:nvCxnSpPr>
        <p:spPr>
          <a:xfrm flipH="1">
            <a:off x="3279074" y="2645763"/>
            <a:ext cx="641684" cy="5293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41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3031-BDA8-D343-B63F-D8579096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table, replace </a:t>
            </a:r>
            <a:r>
              <a:rPr lang="en-US" dirty="0" err="1"/>
              <a:t>studentList</a:t>
            </a:r>
            <a:r>
              <a:rPr lang="en-US" dirty="0"/>
              <a:t> with </a:t>
            </a:r>
            <a:r>
              <a:rPr lang="en-US" dirty="0" err="1"/>
              <a:t>sortedStudent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ADA0-933C-954E-9B7F-CF1FAAC0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88029"/>
            <a:ext cx="2803071" cy="39889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now two lists</a:t>
            </a:r>
          </a:p>
          <a:p>
            <a:r>
              <a:rPr lang="en-US" dirty="0" err="1"/>
              <a:t>studentList</a:t>
            </a:r>
            <a:r>
              <a:rPr lang="en-US" dirty="0"/>
              <a:t> still adds new students to the end</a:t>
            </a:r>
          </a:p>
          <a:p>
            <a:r>
              <a:rPr lang="en-US" dirty="0"/>
              <a:t>The app displays the sorted version of the list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17F05-2414-864A-AFAF-10AFA2CD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96" y="1791607"/>
            <a:ext cx="7263603" cy="45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575D-BA38-4C4F-AD48-24D84FEC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15167"/>
            <a:ext cx="10515600" cy="1325563"/>
          </a:xfrm>
        </p:spPr>
        <p:txBody>
          <a:bodyPr/>
          <a:lstStyle/>
          <a:p>
            <a:r>
              <a:rPr lang="en-US" dirty="0"/>
              <a:t>Create new </a:t>
            </a:r>
            <a:r>
              <a:rPr lang="en-US" dirty="0" err="1"/>
              <a:t>Vue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3597-2229-3C4D-A527-754BB0B3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4788297"/>
            <a:ext cx="3874994" cy="1544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Replace </a:t>
            </a:r>
          </a:p>
          <a:p>
            <a:pPr marL="0" indent="0">
              <a:buNone/>
            </a:pPr>
            <a:r>
              <a:rPr lang="en-US" dirty="0"/>
              <a:t>// TODO Vue app </a:t>
            </a:r>
          </a:p>
          <a:p>
            <a:pPr marL="0" indent="0">
              <a:buNone/>
            </a:pPr>
            <a:r>
              <a:rPr lang="en-US" dirty="0"/>
              <a:t>with this  -&gt;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B4239-8CD9-CF4D-A6B0-43E8F3BEDFF8}"/>
              </a:ext>
            </a:extLst>
          </p:cNvPr>
          <p:cNvSpPr txBox="1"/>
          <p:nvPr/>
        </p:nvSpPr>
        <p:spPr>
          <a:xfrm>
            <a:off x="336517" y="1500209"/>
            <a:ext cx="4156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the bottom of </a:t>
            </a:r>
            <a:r>
              <a:rPr lang="en-US" sz="2800" dirty="0" err="1"/>
              <a:t>student_sign_in.html</a:t>
            </a:r>
            <a:r>
              <a:rPr lang="en-US" sz="2800" dirty="0"/>
              <a:t>, Look for this part of the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FA9ED-E798-E24A-8F04-06D95257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90" y="3083531"/>
            <a:ext cx="2616852" cy="1544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B8172-3513-5246-8E40-CC86A278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94" y="487563"/>
            <a:ext cx="6750839" cy="58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5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611B-F712-F24A-BC47-03733CD8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293" cy="1829435"/>
          </a:xfrm>
        </p:spPr>
        <p:txBody>
          <a:bodyPr/>
          <a:lstStyle/>
          <a:p>
            <a:r>
              <a:rPr lang="en-US" dirty="0"/>
              <a:t>How many students in the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9ECE-9BBC-E54C-82C2-A210C3C25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559"/>
            <a:ext cx="4666488" cy="3982403"/>
          </a:xfrm>
        </p:spPr>
        <p:txBody>
          <a:bodyPr/>
          <a:lstStyle/>
          <a:p>
            <a:r>
              <a:rPr lang="en-US" dirty="0"/>
              <a:t>Another computed property, </a:t>
            </a:r>
            <a:r>
              <a:rPr lang="en-US" b="1" dirty="0" err="1"/>
              <a:t>studentCount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F5589-4E78-7C46-A9D5-A4ED7D2D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93" y="0"/>
            <a:ext cx="567947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8DA374-B5C3-2246-957E-1FD581786038}"/>
              </a:ext>
            </a:extLst>
          </p:cNvPr>
          <p:cNvCxnSpPr>
            <a:cxnSpLocks/>
          </p:cNvCxnSpPr>
          <p:nvPr/>
        </p:nvCxnSpPr>
        <p:spPr>
          <a:xfrm flipV="1">
            <a:off x="5684646" y="629819"/>
            <a:ext cx="1517078" cy="1564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0C2F55-24CA-F649-94C7-204966EC746C}"/>
              </a:ext>
            </a:extLst>
          </p:cNvPr>
          <p:cNvCxnSpPr>
            <a:cxnSpLocks/>
          </p:cNvCxnSpPr>
          <p:nvPr/>
        </p:nvCxnSpPr>
        <p:spPr>
          <a:xfrm>
            <a:off x="5266944" y="5778144"/>
            <a:ext cx="235248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72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7A36-C62B-454B-8FD3-75450FC9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7407-AA61-8449-AFF5-8292510D0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824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70FFE-B49F-CF43-81E3-D6A40151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600994"/>
            <a:ext cx="7734300" cy="4800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4C5BD7-A456-7C4D-A682-107AC1469B45}"/>
              </a:ext>
            </a:extLst>
          </p:cNvPr>
          <p:cNvCxnSpPr>
            <a:cxnSpLocks/>
          </p:cNvCxnSpPr>
          <p:nvPr/>
        </p:nvCxnSpPr>
        <p:spPr>
          <a:xfrm>
            <a:off x="3518495" y="2663088"/>
            <a:ext cx="15893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284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E22-D704-2240-9ADD-978FEF21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C08C-15F8-0B43-89FC-47CB9B66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89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Verify number matches the number of students, try adding and deleting students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Bonus question </a:t>
            </a:r>
            <a:r>
              <a:rPr lang="en-US"/>
              <a:t>- can </a:t>
            </a:r>
            <a:r>
              <a:rPr lang="en-US" dirty="0"/>
              <a:t>you display a message "1 student in class" or "3 students in class" with the correct plural </a:t>
            </a:r>
            <a:r>
              <a:rPr lang="en-US" i="1" dirty="0"/>
              <a:t>student</a:t>
            </a:r>
            <a:r>
              <a:rPr lang="en-US" dirty="0"/>
              <a:t> or </a:t>
            </a:r>
            <a:r>
              <a:rPr lang="en-US" i="1" dirty="0"/>
              <a:t>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9DD69-1DBB-8E47-9291-B62CB02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64" y="681037"/>
            <a:ext cx="714405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1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A3D-184D-B145-94D2-1568FC4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 shortcut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EE48-0A37-BC4F-8E87-2A89BDC2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replace v-on with @</a:t>
            </a:r>
          </a:p>
          <a:p>
            <a:r>
              <a:rPr lang="en-US" dirty="0"/>
              <a:t>Optional: try it out in your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1C407-BB6D-5648-B531-E83A9A31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9" y="3106818"/>
            <a:ext cx="11134282" cy="683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D79BC-A5FF-7349-85BB-79947F4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2" y="4362531"/>
            <a:ext cx="11682156" cy="5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9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A3D-184D-B145-94D2-1568FC4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v-bind shortcut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EE48-0A37-BC4F-8E87-2A89BDC2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v-bind is the most common Vue directive</a:t>
            </a:r>
          </a:p>
          <a:p>
            <a:r>
              <a:rPr lang="en-US" dirty="0"/>
              <a:t>If you omit it, but keep the</a:t>
            </a:r>
            <a:r>
              <a:rPr lang="en-US" b="1" dirty="0"/>
              <a:t> : </a:t>
            </a:r>
            <a:r>
              <a:rPr lang="en-US" dirty="0"/>
              <a:t>then Vue assumes you mean v-bind</a:t>
            </a:r>
          </a:p>
          <a:p>
            <a:r>
              <a:rPr lang="en-US" dirty="0"/>
              <a:t>Optional: try it out in your project</a:t>
            </a:r>
          </a:p>
          <a:p>
            <a:endParaRPr lang="en-US" dirty="0"/>
          </a:p>
          <a:p>
            <a:r>
              <a:rPr lang="en-US" dirty="0"/>
              <a:t>Example: this was </a:t>
            </a:r>
            <a:r>
              <a:rPr lang="en-US" b="1" dirty="0" err="1"/>
              <a:t>v-bind:class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D5FF-5799-7843-B134-553611B3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" y="5042194"/>
            <a:ext cx="10900833" cy="14506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EFD665-DE36-3647-8728-88D8D2EBA636}"/>
              </a:ext>
            </a:extLst>
          </p:cNvPr>
          <p:cNvCxnSpPr>
            <a:cxnSpLocks/>
          </p:cNvCxnSpPr>
          <p:nvPr/>
        </p:nvCxnSpPr>
        <p:spPr>
          <a:xfrm>
            <a:off x="3725333" y="4385733"/>
            <a:ext cx="276356" cy="6564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5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C342-6EB0-984C-80D8-FDB1FFDF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v-bind vs v-model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1CC2-550D-0347-B1D8-05EDCDC74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v-bind is one-way</a:t>
            </a:r>
          </a:p>
          <a:p>
            <a:pPr lvl="1"/>
            <a:r>
              <a:rPr lang="en-US" dirty="0"/>
              <a:t>sets HTML attributes, text for data</a:t>
            </a:r>
          </a:p>
          <a:p>
            <a:pPr lvl="1"/>
            <a:r>
              <a:rPr lang="en-US" dirty="0"/>
              <a:t>If data changes, attributes/text are updated</a:t>
            </a:r>
          </a:p>
          <a:p>
            <a:r>
              <a:rPr lang="en-US" dirty="0"/>
              <a:t>v-model is two-way </a:t>
            </a:r>
          </a:p>
          <a:p>
            <a:pPr lvl="1"/>
            <a:r>
              <a:rPr lang="en-US" dirty="0"/>
              <a:t>modify element, data changes. Modify data, element changes. </a:t>
            </a:r>
          </a:p>
          <a:p>
            <a:pPr lvl="1"/>
            <a:r>
              <a:rPr lang="en-US" dirty="0"/>
              <a:t>Used for forms, input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6B32E-F150-D247-8323-9AADFAE0A7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900" y="4994275"/>
            <a:ext cx="7950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0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D8D4-0095-E54C-A7E4-41E9A0DC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everything is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8931F-7805-FA4D-A08F-9832E89A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ask for help if not - happy to help you troubleshoot</a:t>
            </a:r>
          </a:p>
        </p:txBody>
      </p:sp>
    </p:spTree>
    <p:extLst>
      <p:ext uri="{BB962C8B-B14F-4D97-AF65-F5344CB8AC3E}">
        <p14:creationId xmlns:p14="http://schemas.microsoft.com/office/powerpoint/2010/main" val="2717484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3E4-4636-A847-82AF-1854E5B6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11CF-9A7B-4D43-8CCF-C57E030D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2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3597-2229-3C4D-A527-754BB0B3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2030367"/>
            <a:ext cx="4764512" cy="3551036"/>
          </a:xfrm>
        </p:spPr>
        <p:txBody>
          <a:bodyPr/>
          <a:lstStyle/>
          <a:p>
            <a:r>
              <a:rPr lang="en-US" dirty="0"/>
              <a:t>Create some data with an array of example student objects in a </a:t>
            </a:r>
            <a:r>
              <a:rPr lang="en-US" b="1" dirty="0" err="1"/>
              <a:t>studentList</a:t>
            </a:r>
            <a:r>
              <a:rPr lang="en-US" b="1" dirty="0"/>
              <a:t> </a:t>
            </a:r>
            <a:r>
              <a:rPr lang="en-US" dirty="0"/>
              <a:t>reactive ref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19DE-16BD-904A-A772-99B768AE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21" y="699737"/>
            <a:ext cx="6915076" cy="54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D2689-306E-5F43-B7CF-DD26AAC0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88" y="4207741"/>
            <a:ext cx="4242385" cy="390104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D1F38C1-A4BA-B247-AA99-9D094E07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70" y="365125"/>
            <a:ext cx="10617530" cy="1261793"/>
          </a:xfrm>
        </p:spPr>
        <p:txBody>
          <a:bodyPr>
            <a:normAutofit/>
          </a:bodyPr>
          <a:lstStyle/>
          <a:p>
            <a:r>
              <a:rPr lang="en-US" dirty="0"/>
              <a:t>Student Data</a:t>
            </a:r>
          </a:p>
        </p:txBody>
      </p:sp>
    </p:spTree>
    <p:extLst>
      <p:ext uri="{BB962C8B-B14F-4D97-AF65-F5344CB8AC3E}">
        <p14:creationId xmlns:p14="http://schemas.microsoft.com/office/powerpoint/2010/main" val="240643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3597-2229-3C4D-A527-754BB0B3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69" y="2030367"/>
            <a:ext cx="4360751" cy="3551036"/>
          </a:xfrm>
        </p:spPr>
        <p:txBody>
          <a:bodyPr/>
          <a:lstStyle/>
          <a:p>
            <a:r>
              <a:rPr lang="en-US" dirty="0"/>
              <a:t>Do you see the data in the Vue dev tools?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D2689-306E-5F43-B7CF-DD26AAC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75" y="597641"/>
            <a:ext cx="5794357" cy="53281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D1F38C1-A4BA-B247-AA99-9D094E07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70" y="365125"/>
            <a:ext cx="10617530" cy="1261793"/>
          </a:xfrm>
        </p:spPr>
        <p:txBody>
          <a:bodyPr>
            <a:normAutofit/>
          </a:bodyPr>
          <a:lstStyle/>
          <a:p>
            <a:r>
              <a:rPr lang="en-US" dirty="0"/>
              <a:t>Student Data</a:t>
            </a:r>
          </a:p>
        </p:txBody>
      </p:sp>
    </p:spTree>
    <p:extLst>
      <p:ext uri="{BB962C8B-B14F-4D97-AF65-F5344CB8AC3E}">
        <p14:creationId xmlns:p14="http://schemas.microsoft.com/office/powerpoint/2010/main" val="206514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2EE6-34A0-D941-B9E7-4227EBF1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68800" cy="1581901"/>
          </a:xfrm>
        </p:spPr>
        <p:txBody>
          <a:bodyPr/>
          <a:lstStyle/>
          <a:p>
            <a:r>
              <a:rPr lang="en-US" dirty="0"/>
              <a:t>Displaying data in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65C-6458-F142-9379-F5ACA997F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37" y="2418918"/>
            <a:ext cx="4368800" cy="378237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Find the table element, around line 40</a:t>
            </a:r>
          </a:p>
          <a:p>
            <a:r>
              <a:rPr lang="en-US" dirty="0"/>
              <a:t>Add a new </a:t>
            </a:r>
            <a:r>
              <a:rPr lang="en-US" dirty="0" err="1"/>
              <a:t>tr</a:t>
            </a:r>
            <a:r>
              <a:rPr lang="en-US" dirty="0"/>
              <a:t> element</a:t>
            </a:r>
          </a:p>
          <a:p>
            <a:r>
              <a:rPr lang="en-US" dirty="0"/>
              <a:t>Use </a:t>
            </a:r>
            <a:r>
              <a:rPr lang="en-US" b="1" dirty="0"/>
              <a:t>v-for</a:t>
            </a:r>
            <a:r>
              <a:rPr lang="en-US" dirty="0"/>
              <a:t> to iterate over </a:t>
            </a:r>
            <a:r>
              <a:rPr lang="en-US" dirty="0" err="1"/>
              <a:t>studentList</a:t>
            </a:r>
            <a:r>
              <a:rPr lang="en-US" dirty="0"/>
              <a:t> and display info for each student</a:t>
            </a:r>
          </a:p>
          <a:p>
            <a:r>
              <a:rPr lang="en-US" dirty="0"/>
              <a:t>Each student object has a name and </a:t>
            </a:r>
            <a:r>
              <a:rPr lang="en-US" dirty="0" err="1"/>
              <a:t>starID</a:t>
            </a:r>
            <a:r>
              <a:rPr lang="en-US" dirty="0"/>
              <a:t> property</a:t>
            </a:r>
          </a:p>
          <a:p>
            <a:r>
              <a:rPr lang="en-US" dirty="0"/>
              <a:t>Can access object properties in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A8193-2C72-D74F-9384-C977172D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36" y="510915"/>
            <a:ext cx="6293550" cy="58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4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97B5-AD1C-3F44-8276-A4DFD7BC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22964" cy="1325563"/>
          </a:xfrm>
        </p:spPr>
        <p:txBody>
          <a:bodyPr/>
          <a:lstStyle/>
          <a:p>
            <a:r>
              <a:rPr lang="en-US" dirty="0"/>
              <a:t>Name, </a:t>
            </a:r>
            <a:r>
              <a:rPr lang="en-US" dirty="0" err="1"/>
              <a:t>starID</a:t>
            </a:r>
            <a:r>
              <a:rPr lang="en-US" dirty="0"/>
              <a:t> in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ECB9-0925-8B4B-A923-85DEB0BD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642"/>
            <a:ext cx="3622964" cy="3208129"/>
          </a:xfrm>
        </p:spPr>
        <p:txBody>
          <a:bodyPr/>
          <a:lstStyle/>
          <a:p>
            <a:r>
              <a:rPr lang="en-US" dirty="0"/>
              <a:t>The data in the template matches the data in dev tools </a:t>
            </a:r>
          </a:p>
          <a:p>
            <a:r>
              <a:rPr lang="en-US" dirty="0"/>
              <a:t>We'll add the checkboxes and delete button soon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75071-1952-4847-9941-1AEE975A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91" y="535007"/>
            <a:ext cx="7070021" cy="5766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261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15514</TotalTime>
  <Words>2046</Words>
  <Application>Microsoft Macintosh PowerPoint</Application>
  <PresentationFormat>Widescreen</PresentationFormat>
  <Paragraphs>241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Menlo</vt:lpstr>
      <vt:lpstr>Office Theme</vt:lpstr>
      <vt:lpstr>Vue.js </vt:lpstr>
      <vt:lpstr>Starter code </vt:lpstr>
      <vt:lpstr>Student sign-in page – finished app features</vt:lpstr>
      <vt:lpstr>Most of the HTML is written for you</vt:lpstr>
      <vt:lpstr>Create new Vue app</vt:lpstr>
      <vt:lpstr>Student Data</vt:lpstr>
      <vt:lpstr>Student Data</vt:lpstr>
      <vt:lpstr>Displaying data in table </vt:lpstr>
      <vt:lpstr>Name, starID in table</vt:lpstr>
      <vt:lpstr>Adding new student</vt:lpstr>
      <vt:lpstr>v-model - connect newStudentName and newStarID</vt:lpstr>
      <vt:lpstr>Check in the Vue dev tools</vt:lpstr>
      <vt:lpstr>Connect the add button</vt:lpstr>
      <vt:lpstr>addStudent function</vt:lpstr>
      <vt:lpstr>Run and test</vt:lpstr>
      <vt:lpstr>Remove info from form after adding student</vt:lpstr>
      <vt:lpstr>Basic Validation</vt:lpstr>
      <vt:lpstr>Error messages</vt:lpstr>
      <vt:lpstr>Validation</vt:lpstr>
      <vt:lpstr>Form Errors</vt:lpstr>
      <vt:lpstr>Display error messages in template</vt:lpstr>
      <vt:lpstr>Validation with .trim – trimming whitespace</vt:lpstr>
      <vt:lpstr>Student present/absent checkbox</vt:lpstr>
      <vt:lpstr>Checkboxes  look at dev tools</vt:lpstr>
      <vt:lpstr>Add a message</vt:lpstr>
      <vt:lpstr>Test in browser </vt:lpstr>
      <vt:lpstr>Welcome message</vt:lpstr>
      <vt:lpstr>Modify checkbox</vt:lpstr>
      <vt:lpstr>New Data - mostRecentStudent</vt:lpstr>
      <vt:lpstr>Add arrivedOrLeft(student) function</vt:lpstr>
      <vt:lpstr>Display message in template</vt:lpstr>
      <vt:lpstr>Display message in template</vt:lpstr>
      <vt:lpstr>Optional: choose different color alerts for welcome and goodbye messages</vt:lpstr>
      <vt:lpstr>v-if and v-else</vt:lpstr>
      <vt:lpstr>Setting styles with Vue </vt:lpstr>
      <vt:lpstr>Setting styles based on Vue data  </vt:lpstr>
      <vt:lpstr>Setting styles with Vue </vt:lpstr>
      <vt:lpstr>styles.css</vt:lpstr>
      <vt:lpstr>v-for and v-bind:key</vt:lpstr>
      <vt:lpstr>Adding v-bind:key</vt:lpstr>
      <vt:lpstr>Deleting a student</vt:lpstr>
      <vt:lpstr>Events </vt:lpstr>
      <vt:lpstr>deleteStudent - things we've already seen</vt:lpstr>
      <vt:lpstr>deleteStudent</vt:lpstr>
      <vt:lpstr>An "are you sure" message would be good</vt:lpstr>
      <vt:lpstr>Sorting students in alphabetical order </vt:lpstr>
      <vt:lpstr>Sorted student list computed property</vt:lpstr>
      <vt:lpstr>In table, replace studentList with sortedStudent</vt:lpstr>
      <vt:lpstr>In table, replace studentList with sortedStudent</vt:lpstr>
      <vt:lpstr>How many students in the class?</vt:lpstr>
      <vt:lpstr>Display in template</vt:lpstr>
      <vt:lpstr>Test</vt:lpstr>
      <vt:lpstr>@ shortcut </vt:lpstr>
      <vt:lpstr>v-bind shortcut</vt:lpstr>
      <vt:lpstr>v-bind vs v-model</vt:lpstr>
      <vt:lpstr>Make sure everything is working</vt:lpstr>
      <vt:lpstr>Lab in D2L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</dc:title>
  <dc:creator>Microsoft Office User</dc:creator>
  <cp:lastModifiedBy>James, Clara L</cp:lastModifiedBy>
  <cp:revision>246</cp:revision>
  <dcterms:created xsi:type="dcterms:W3CDTF">2019-02-28T19:10:20Z</dcterms:created>
  <dcterms:modified xsi:type="dcterms:W3CDTF">2023-10-13T18:41:08Z</dcterms:modified>
</cp:coreProperties>
</file>